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Hind Vadodara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Hind Vadodara Light"/>
      <p:regular r:id="rId28"/>
      <p:bold r:id="rId29"/>
    </p:embeddedFont>
    <p:embeddedFont>
      <p:font typeface="Hind Vadodara Medium"/>
      <p:regular r:id="rId30"/>
      <p:bold r:id="rId31"/>
    </p:embeddedFont>
    <p:embeddedFont>
      <p:font typeface="Teko Light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HindVadodaraLight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indVadodar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indVadodaraMedium-bold.fntdata"/><Relationship Id="rId30" Type="http://schemas.openxmlformats.org/officeDocument/2006/relationships/font" Target="fonts/HindVadodaraMedium-regular.fntdata"/><Relationship Id="rId11" Type="http://schemas.openxmlformats.org/officeDocument/2006/relationships/slide" Target="slides/slide6.xml"/><Relationship Id="rId33" Type="http://schemas.openxmlformats.org/officeDocument/2006/relationships/font" Target="fonts/TekoLight-bold.fntdata"/><Relationship Id="rId10" Type="http://schemas.openxmlformats.org/officeDocument/2006/relationships/slide" Target="slides/slide5.xml"/><Relationship Id="rId32" Type="http://schemas.openxmlformats.org/officeDocument/2006/relationships/font" Target="fonts/TekoLigh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HindVadodara-bold.fntdata"/><Relationship Id="rId18" Type="http://schemas.openxmlformats.org/officeDocument/2006/relationships/font" Target="fonts/HindVadodar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c3bd0b995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c3bd0b995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dd738961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dd738961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c3bd0b995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c3bd0b995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c3bd0b995_1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c3bd0b995_1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eafd6dfe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eafd6dfe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dd73896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dd73896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Prostate cancer is projected to be most common and second deadliest cancer for American men in 2023.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see evidence for health outcomes disparities in prostate cancer incidence </a:t>
            </a:r>
            <a:r>
              <a:rPr lang="en"/>
              <a:t>and mortality for African American men who suffer from almost twice the prostate cancer incidence and mortality.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Many factors play a role in in this health disparity, and our goal is to understand role biology may play in promoting emergence of therapeutic resistance in African American men with prostate cancer.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dd738961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dd738961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PCA-2B Cells were treated with either Enzalutamide or DMSO to induce therapeutic resistance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Cells were then sequenced to determine potential biological mechanisms behind the resistance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dcb71565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dcb71565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dd738961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dd738961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dcb71565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dcb71565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dcb71565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dcb71565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1591d6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1591d6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3" name="Google Shape;12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i.org/10.1038/s41398-019-0519-1" TargetMode="External"/><Relationship Id="rId4" Type="http://schemas.openxmlformats.org/officeDocument/2006/relationships/hyperlink" Target="https://doi.org/10.3322/caac.21763" TargetMode="External"/><Relationship Id="rId5" Type="http://schemas.openxmlformats.org/officeDocument/2006/relationships/hyperlink" Target="https://www.selleckchem.com/products/pf299804.html" TargetMode="External"/><Relationship Id="rId6" Type="http://schemas.openxmlformats.org/officeDocument/2006/relationships/hyperlink" Target="https://github.com/saipra003/mini-dream_nci_dcb_summer_2023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hyperlink" Target="https://doi.org/10.2147/DDDT.S69433" TargetMode="External"/><Relationship Id="rId5" Type="http://schemas.openxmlformats.org/officeDocument/2006/relationships/hyperlink" Target="https://doi.org/10.2147/DDDT.S6943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ctrTitle"/>
          </p:nvPr>
        </p:nvSpPr>
        <p:spPr>
          <a:xfrm>
            <a:off x="1897800" y="1439275"/>
            <a:ext cx="53484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Investigating Drug Resistance in Prostate Cancer</a:t>
            </a:r>
            <a:endParaRPr sz="5000"/>
          </a:p>
        </p:txBody>
      </p:sp>
      <p:sp>
        <p:nvSpPr>
          <p:cNvPr id="134" name="Google Shape;134;p27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Lab Rats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Cammy Kutter, Ethan Cohen, and Sai Manikonda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1489050" y="283600"/>
            <a:ext cx="61659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and Disadvantages of our Approach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713" y="1088900"/>
            <a:ext cx="6164577" cy="392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463675" y="1183375"/>
            <a:ext cx="82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/>
              <a:t>Denmeade SR, Isaacs JT. A history of prostate cancer treatment. Nat Rev Cancer. 2002 May;2(5):389-96. doi: 10.1038/nrc801. PMID: 12044015; PMCID: PMC4124639.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/>
              <a:t>Kobayashi, Y., Iwakura, Y., Sotoyama, H. et al. Clozapine-dependent inhibition of EGF/neuregulin receptor (ErbB) kinases. Transl Psychiatry 9, 181 (2019).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https://doi.org/10.1038/s41398-019-0519-1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/>
              <a:t>Lowder D, Rizwan K, McColl C, Paparella A, Ittmann M, Mitsiades N, Kaochar S. Racial disparities in prostate cancer: A complex interplay between socioeconomic inequities and genomics. Cancer Lett. 2022 Apr 10;531:71-82. doi: 10.1016/j.canlet.2022.01.028. Epub 2022 Feb 3. PMID: 35122875; PMCID: PMC9701576.</a:t>
            </a:r>
            <a:endParaRPr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●"/>
            </a:pPr>
            <a:r>
              <a:rPr lang="en"/>
              <a:t>Siegel, RL, Miller, KD, Wagle, NS, Jemal, A. Cancer statistics, 2023. CA Cancer J Clin. 2023; 73(1): 17-48. doi:</a:t>
            </a:r>
            <a:r>
              <a:rPr lang="en">
                <a:uFill>
                  <a:noFill/>
                </a:uFill>
                <a:hlinkClick r:id="rId4"/>
              </a:rPr>
              <a:t>10.3322/caac.21763</a:t>
            </a:r>
            <a:r>
              <a:rPr lang="en"/>
              <a:t>\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https://www.selleckchem.com/products/pf299804.html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Data and Code Availability: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https://github.com/saipra003/mini-dream_nci_dcb_summer_2023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2208600" y="1617450"/>
            <a:ext cx="4726800" cy="17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1700096" y="913600"/>
            <a:ext cx="5743800" cy="29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Can we identify druggable genes and pathways that contribute to enzalutamide resistance?</a:t>
            </a:r>
            <a:endParaRPr sz="2500"/>
          </a:p>
        </p:txBody>
      </p:sp>
      <p:sp>
        <p:nvSpPr>
          <p:cNvPr id="140" name="Google Shape;140;p2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r>
              <a:rPr lang="en"/>
              <a:t> Question</a:t>
            </a:r>
            <a:endParaRPr/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263" y="2185750"/>
            <a:ext cx="4561475" cy="26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 txBox="1"/>
          <p:nvPr/>
        </p:nvSpPr>
        <p:spPr>
          <a:xfrm>
            <a:off x="2701650" y="4822500"/>
            <a:ext cx="37407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Rodriguez-Vida et al. 2015.</a:t>
            </a:r>
            <a:r>
              <a:rPr lang="en" sz="800">
                <a:uFill>
                  <a:noFill/>
                </a:uFill>
                <a:hlinkClick r:id="rId4"/>
              </a:rPr>
              <a:t>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https://doi.org/10.2147/DDDT.S69433</a:t>
            </a:r>
            <a:endParaRPr sz="800" u="sng"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1066500" y="283600"/>
            <a:ext cx="7011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Prostate Cancer Data Exploration</a:t>
            </a: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25" y="1579088"/>
            <a:ext cx="3751875" cy="31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275" y="1468926"/>
            <a:ext cx="4559232" cy="341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2132250" y="188350"/>
            <a:ext cx="48795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Production Experimental Design</a:t>
            </a:r>
            <a:endParaRPr/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462" y="913600"/>
            <a:ext cx="3161083" cy="41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1"/>
          <p:cNvSpPr txBox="1"/>
          <p:nvPr>
            <p:ph type="title"/>
          </p:nvPr>
        </p:nvSpPr>
        <p:spPr>
          <a:xfrm>
            <a:off x="1144075" y="178750"/>
            <a:ext cx="6991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Verifying differences between the conditions with PCA</a:t>
            </a:r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263" y="1010675"/>
            <a:ext cx="6529474" cy="402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1000825" y="178750"/>
            <a:ext cx="7277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Expression Analysis Reveals Druggable Genes</a:t>
            </a:r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450" y="928400"/>
            <a:ext cx="4215101" cy="42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825" y="359212"/>
            <a:ext cx="4425073" cy="44250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220425" y="2340525"/>
            <a:ext cx="3833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 Vadodara Light"/>
              <a:buChar char="●"/>
            </a:pPr>
            <a:r>
              <a:rPr lang="en" sz="1600">
                <a:latin typeface="Hind Vadodara Light"/>
                <a:ea typeface="Hind Vadodara Light"/>
                <a:cs typeface="Hind Vadodara Light"/>
                <a:sym typeface="Hind Vadodara Light"/>
              </a:rPr>
              <a:t>Identify enriched pathways</a:t>
            </a:r>
            <a:endParaRPr sz="1600"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 Vadodara Light"/>
              <a:buChar char="●"/>
            </a:pPr>
            <a:r>
              <a:rPr lang="en" sz="1600">
                <a:latin typeface="Hind Vadodara Light"/>
                <a:ea typeface="Hind Vadodara Light"/>
                <a:cs typeface="Hind Vadodara Light"/>
                <a:sym typeface="Hind Vadodara Light"/>
              </a:rPr>
              <a:t>Narrow focus to one pathway</a:t>
            </a:r>
            <a:endParaRPr sz="1600"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ind Vadodara Light"/>
              <a:buChar char="●"/>
            </a:pPr>
            <a:r>
              <a:rPr lang="en" sz="1600">
                <a:latin typeface="Hind Vadodara Light"/>
                <a:ea typeface="Hind Vadodara Light"/>
                <a:cs typeface="Hind Vadodara Light"/>
                <a:sym typeface="Hind Vadodara Light"/>
              </a:rPr>
              <a:t>Investigate the mechanisms of the chosen path</a:t>
            </a:r>
            <a:endParaRPr sz="16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4652400" y="3318775"/>
            <a:ext cx="3670200" cy="17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3"/>
          <p:cNvSpPr txBox="1"/>
          <p:nvPr/>
        </p:nvSpPr>
        <p:spPr>
          <a:xfrm>
            <a:off x="220425" y="359200"/>
            <a:ext cx="4041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Teko Light"/>
                <a:ea typeface="Teko Light"/>
                <a:cs typeface="Teko Light"/>
                <a:sym typeface="Teko Light"/>
              </a:rPr>
              <a:t>How can we use previously collected data to as motivation for new experimentation?</a:t>
            </a:r>
            <a:endParaRPr sz="2900">
              <a:latin typeface="Teko Light"/>
              <a:ea typeface="Teko Light"/>
              <a:cs typeface="Teko Light"/>
              <a:sym typeface="Teko Light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625" y="0"/>
            <a:ext cx="7056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/>
          <p:nvPr/>
        </p:nvSpPr>
        <p:spPr>
          <a:xfrm>
            <a:off x="2131850" y="4307725"/>
            <a:ext cx="449400" cy="36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4"/>
          <p:cNvSpPr/>
          <p:nvPr/>
        </p:nvSpPr>
        <p:spPr>
          <a:xfrm>
            <a:off x="1279975" y="1277350"/>
            <a:ext cx="449400" cy="26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Design</a:t>
            </a:r>
            <a:endParaRPr sz="3600"/>
          </a:p>
        </p:txBody>
      </p:sp>
      <p:grpSp>
        <p:nvGrpSpPr>
          <p:cNvPr id="189" name="Google Shape;189;p35"/>
          <p:cNvGrpSpPr/>
          <p:nvPr/>
        </p:nvGrpSpPr>
        <p:grpSpPr>
          <a:xfrm>
            <a:off x="7723412" y="3477976"/>
            <a:ext cx="1420588" cy="1665515"/>
            <a:chOff x="-1056625" y="2573725"/>
            <a:chExt cx="917100" cy="1187025"/>
          </a:xfrm>
        </p:grpSpPr>
        <p:sp>
          <p:nvSpPr>
            <p:cNvPr id="190" name="Google Shape;190;p35"/>
            <p:cNvSpPr/>
            <p:nvPr/>
          </p:nvSpPr>
          <p:spPr>
            <a:xfrm>
              <a:off x="-368950" y="3484925"/>
              <a:ext cx="179450" cy="231375"/>
            </a:xfrm>
            <a:custGeom>
              <a:rect b="b" l="l" r="r" t="t"/>
              <a:pathLst>
                <a:path extrusionOk="0" h="9255" w="7178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5"/>
            <p:cNvSpPr/>
            <p:nvPr/>
          </p:nvSpPr>
          <p:spPr>
            <a:xfrm>
              <a:off x="-368950" y="3431250"/>
              <a:ext cx="179450" cy="148650"/>
            </a:xfrm>
            <a:custGeom>
              <a:rect b="b" l="l" r="r" t="t"/>
              <a:pathLst>
                <a:path extrusionOk="0" h="5946" w="7178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5"/>
            <p:cNvSpPr/>
            <p:nvPr/>
          </p:nvSpPr>
          <p:spPr>
            <a:xfrm>
              <a:off x="-522725" y="3579875"/>
              <a:ext cx="153975" cy="134125"/>
            </a:xfrm>
            <a:custGeom>
              <a:rect b="b" l="l" r="r" t="t"/>
              <a:pathLst>
                <a:path extrusionOk="0" h="5365" w="6159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5"/>
            <p:cNvSpPr/>
            <p:nvPr/>
          </p:nvSpPr>
          <p:spPr>
            <a:xfrm>
              <a:off x="-399075" y="3431250"/>
              <a:ext cx="30150" cy="159450"/>
            </a:xfrm>
            <a:custGeom>
              <a:rect b="b" l="l" r="r" t="t"/>
              <a:pathLst>
                <a:path extrusionOk="0" h="6378" w="1206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5"/>
            <p:cNvSpPr/>
            <p:nvPr/>
          </p:nvSpPr>
          <p:spPr>
            <a:xfrm>
              <a:off x="-785950" y="3335425"/>
              <a:ext cx="232250" cy="103825"/>
            </a:xfrm>
            <a:custGeom>
              <a:rect b="b" l="l" r="r" t="t"/>
              <a:pathLst>
                <a:path extrusionOk="0" h="4153" w="929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5"/>
            <p:cNvSpPr/>
            <p:nvPr/>
          </p:nvSpPr>
          <p:spPr>
            <a:xfrm>
              <a:off x="-609150" y="2887950"/>
              <a:ext cx="152700" cy="107925"/>
            </a:xfrm>
            <a:custGeom>
              <a:rect b="b" l="l" r="r" t="t"/>
              <a:pathLst>
                <a:path extrusionOk="0" h="4317" w="6108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5"/>
            <p:cNvSpPr/>
            <p:nvPr/>
          </p:nvSpPr>
          <p:spPr>
            <a:xfrm>
              <a:off x="-488350" y="2898250"/>
              <a:ext cx="302925" cy="505400"/>
            </a:xfrm>
            <a:custGeom>
              <a:rect b="b" l="l" r="r" t="t"/>
              <a:pathLst>
                <a:path extrusionOk="0" h="20216" w="12117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5"/>
            <p:cNvSpPr/>
            <p:nvPr/>
          </p:nvSpPr>
          <p:spPr>
            <a:xfrm>
              <a:off x="-792500" y="2732425"/>
              <a:ext cx="205875" cy="441650"/>
            </a:xfrm>
            <a:custGeom>
              <a:rect b="b" l="l" r="r" t="t"/>
              <a:pathLst>
                <a:path extrusionOk="0" h="17666" w="8235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5"/>
            <p:cNvSpPr/>
            <p:nvPr/>
          </p:nvSpPr>
          <p:spPr>
            <a:xfrm>
              <a:off x="-792500" y="2820125"/>
              <a:ext cx="205875" cy="353950"/>
            </a:xfrm>
            <a:custGeom>
              <a:rect b="b" l="l" r="r" t="t"/>
              <a:pathLst>
                <a:path extrusionOk="0" h="14158" w="8235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-747150" y="3174050"/>
              <a:ext cx="115350" cy="32075"/>
            </a:xfrm>
            <a:custGeom>
              <a:rect b="b" l="l" r="r" t="t"/>
              <a:pathLst>
                <a:path extrusionOk="0" h="1283" w="4614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5"/>
            <p:cNvSpPr/>
            <p:nvPr/>
          </p:nvSpPr>
          <p:spPr>
            <a:xfrm>
              <a:off x="-726775" y="3206100"/>
              <a:ext cx="74600" cy="15450"/>
            </a:xfrm>
            <a:custGeom>
              <a:rect b="b" l="l" r="r" t="t"/>
              <a:pathLst>
                <a:path extrusionOk="0" h="618" w="2984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-654150" y="2853950"/>
              <a:ext cx="175575" cy="168825"/>
            </a:xfrm>
            <a:custGeom>
              <a:rect b="b" l="l" r="r" t="t"/>
              <a:pathLst>
                <a:path extrusionOk="0" h="6753" w="7023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-640325" y="2866700"/>
              <a:ext cx="148800" cy="143150"/>
            </a:xfrm>
            <a:custGeom>
              <a:rect b="b" l="l" r="r" t="t"/>
              <a:pathLst>
                <a:path extrusionOk="0" h="5726" w="5952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5"/>
            <p:cNvSpPr/>
            <p:nvPr/>
          </p:nvSpPr>
          <p:spPr>
            <a:xfrm>
              <a:off x="-736000" y="2597100"/>
              <a:ext cx="92850" cy="135350"/>
            </a:xfrm>
            <a:custGeom>
              <a:rect b="b" l="l" r="r" t="t"/>
              <a:pathLst>
                <a:path extrusionOk="0" h="5414" w="3714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-769300" y="2573725"/>
              <a:ext cx="159450" cy="23400"/>
            </a:xfrm>
            <a:custGeom>
              <a:rect b="b" l="l" r="r" t="t"/>
              <a:pathLst>
                <a:path extrusionOk="0" h="936" w="6378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-917025" y="3394950"/>
              <a:ext cx="756225" cy="56875"/>
            </a:xfrm>
            <a:custGeom>
              <a:rect b="b" l="l" r="r" t="t"/>
              <a:pathLst>
                <a:path extrusionOk="0" h="2275" w="30249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-1056625" y="3705125"/>
              <a:ext cx="917100" cy="55625"/>
            </a:xfrm>
            <a:custGeom>
              <a:rect b="b" l="l" r="r" t="t"/>
              <a:pathLst>
                <a:path extrusionOk="0" h="2225" w="36684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-777450" y="2985250"/>
              <a:ext cx="6775" cy="60525"/>
            </a:xfrm>
            <a:custGeom>
              <a:rect b="b" l="l" r="r" t="t"/>
              <a:pathLst>
                <a:path extrusionOk="0" h="2421" w="271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-777450" y="2760475"/>
              <a:ext cx="6775" cy="160775"/>
            </a:xfrm>
            <a:custGeom>
              <a:rect b="b" l="l" r="r" t="t"/>
              <a:pathLst>
                <a:path extrusionOk="0" h="6431" w="271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-898425" y="3406650"/>
              <a:ext cx="24325" cy="23000"/>
            </a:xfrm>
            <a:custGeom>
              <a:rect b="b" l="l" r="r" t="t"/>
              <a:pathLst>
                <a:path extrusionOk="0" h="920" w="973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-853425" y="3406800"/>
              <a:ext cx="195575" cy="6775"/>
            </a:xfrm>
            <a:custGeom>
              <a:rect b="b" l="l" r="r" t="t"/>
              <a:pathLst>
                <a:path extrusionOk="0" h="271" w="7823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-316175" y="3160825"/>
              <a:ext cx="31375" cy="214300"/>
            </a:xfrm>
            <a:custGeom>
              <a:rect b="b" l="l" r="r" t="t"/>
              <a:pathLst>
                <a:path extrusionOk="0" h="8572" w="1255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5395"/>
            <a:ext cx="8839204" cy="181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6BCFFF"/>
      </a:dk2>
      <a:lt2>
        <a:srgbClr val="E6F0EF"/>
      </a:lt2>
      <a:accent1>
        <a:srgbClr val="003880"/>
      </a:accent1>
      <a:accent2>
        <a:srgbClr val="85A7F2"/>
      </a:accent2>
      <a:accent3>
        <a:srgbClr val="A551E5"/>
      </a:accent3>
      <a:accent4>
        <a:srgbClr val="6BCFFF"/>
      </a:accent4>
      <a:accent5>
        <a:srgbClr val="003880"/>
      </a:accent5>
      <a:accent6>
        <a:srgbClr val="A551E5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